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4" r:id="rId2"/>
    <p:sldId id="274" r:id="rId3"/>
    <p:sldId id="271" r:id="rId4"/>
    <p:sldId id="273" r:id="rId5"/>
    <p:sldId id="272" r:id="rId6"/>
    <p:sldId id="277" r:id="rId7"/>
    <p:sldId id="278" r:id="rId8"/>
    <p:sldId id="283" r:id="rId9"/>
    <p:sldId id="279" r:id="rId10"/>
    <p:sldId id="280" r:id="rId11"/>
    <p:sldId id="281" r:id="rId12"/>
    <p:sldId id="289" r:id="rId13"/>
    <p:sldId id="284" r:id="rId14"/>
    <p:sldId id="285" r:id="rId15"/>
    <p:sldId id="275" r:id="rId16"/>
    <p:sldId id="276" r:id="rId17"/>
    <p:sldId id="290" r:id="rId18"/>
    <p:sldId id="291" r:id="rId19"/>
    <p:sldId id="293" r:id="rId20"/>
    <p:sldId id="292" r:id="rId21"/>
    <p:sldId id="294" r:id="rId22"/>
    <p:sldId id="298" r:id="rId23"/>
    <p:sldId id="301" r:id="rId24"/>
    <p:sldId id="302" r:id="rId25"/>
    <p:sldId id="267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493"/>
    <a:srgbClr val="7E96A0"/>
    <a:srgbClr val="ECEAD1"/>
    <a:srgbClr val="466069"/>
    <a:srgbClr val="006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9E883-0297-47A5-85B7-5B2967C3F2C8}" v="9" dt="2023-06-07T22:26:32.974"/>
    <p1510:client id="{E941CECA-6AAD-4586-B38D-5C7B6F5F6CBD}" v="6" dt="2023-06-07T22:06:52.139"/>
    <p1510:client id="{EA04FAD5-FE6A-4746-8666-FF6D44D70B6C}" v="418" dt="2023-06-07T03:28:57.4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2"/>
    <p:restoredTop sz="94673"/>
  </p:normalViewPr>
  <p:slideViewPr>
    <p:cSldViewPr snapToGrid="0" snapToObjects="1">
      <p:cViewPr varScale="1">
        <p:scale>
          <a:sx n="129" d="100"/>
          <a:sy n="129" d="100"/>
        </p:scale>
        <p:origin x="200" y="8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70006"/>
            <a:ext cx="7886700" cy="151203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2002285"/>
            <a:ext cx="7886700" cy="562570"/>
          </a:xfrm>
        </p:spPr>
        <p:txBody>
          <a:bodyPr>
            <a:normAutofit/>
          </a:bodyPr>
          <a:lstStyle>
            <a:lvl1pPr marL="0" indent="0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4409631"/>
            <a:ext cx="7886700" cy="29733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19696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637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990483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 userDrawn="1"/>
        </p:nvSpPr>
        <p:spPr>
          <a:xfrm>
            <a:off x="182880" y="219456"/>
            <a:ext cx="8750808" cy="475488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1204"/>
            <a:ext cx="7886700" cy="99417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548156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011203"/>
            <a:ext cx="3145064" cy="2734967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2000" cy="51435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88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7"/>
            <a:ext cx="3887391" cy="520438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4709" y="740569"/>
            <a:ext cx="4371831" cy="3655219"/>
          </a:xfrm>
        </p:spPr>
        <p:txBody>
          <a:bodyPr/>
          <a:lstStyle>
            <a:lvl1pPr>
              <a:defRPr sz="2400">
                <a:solidFill>
                  <a:srgbClr val="006747"/>
                </a:solidFill>
              </a:defRPr>
            </a:lvl1pPr>
            <a:lvl2pPr>
              <a:defRPr sz="2100">
                <a:solidFill>
                  <a:srgbClr val="006747"/>
                </a:solidFill>
              </a:defRPr>
            </a:lvl2pPr>
            <a:lvl3pPr>
              <a:defRPr sz="1800">
                <a:solidFill>
                  <a:srgbClr val="006747"/>
                </a:solidFill>
              </a:defRPr>
            </a:lvl3pPr>
            <a:lvl4pPr>
              <a:defRPr sz="1500">
                <a:solidFill>
                  <a:srgbClr val="006747"/>
                </a:solidFill>
              </a:defRPr>
            </a:lvl4pPr>
            <a:lvl5pPr>
              <a:defRPr sz="1500">
                <a:solidFill>
                  <a:srgbClr val="006747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07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 userDrawn="1"/>
        </p:nvSpPr>
        <p:spPr>
          <a:xfrm>
            <a:off x="0" y="-34016"/>
            <a:ext cx="9144000" cy="219159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0" y="342900"/>
            <a:ext cx="3099679" cy="1200150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3604"/>
            <a:ext cx="4034626" cy="220894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33963" y="-33338"/>
            <a:ext cx="3606800" cy="373221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5033963" y="3871644"/>
            <a:ext cx="3606800" cy="453776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025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78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6172" y="740569"/>
            <a:ext cx="2949178" cy="802480"/>
          </a:xfrm>
        </p:spPr>
        <p:txBody>
          <a:bodyPr anchor="b"/>
          <a:lstStyle>
            <a:lvl1pPr>
              <a:defRPr sz="24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6172" y="1543050"/>
            <a:ext cx="2949178" cy="2858691"/>
          </a:xfrm>
        </p:spPr>
        <p:txBody>
          <a:bodyPr/>
          <a:lstStyle>
            <a:lvl1pPr marL="0" indent="0">
              <a:buNone/>
              <a:defRPr sz="1200">
                <a:solidFill>
                  <a:srgbClr val="466069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60663" y="740569"/>
            <a:ext cx="4627562" cy="36544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109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467360"/>
            <a:ext cx="7886700" cy="1087964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1575565"/>
            <a:ext cx="7886700" cy="562570"/>
          </a:xfrm>
        </p:spPr>
        <p:txBody>
          <a:bodyPr>
            <a:normAutofit/>
          </a:bodyPr>
          <a:lstStyle>
            <a:lvl1pPr marL="0" indent="0" algn="r">
              <a:buNone/>
              <a:defRPr sz="1600" b="1" spc="1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23888" y="2296351"/>
            <a:ext cx="7886700" cy="297332"/>
          </a:xfrm>
        </p:spPr>
        <p:txBody>
          <a:bodyPr>
            <a:normAutofit/>
          </a:bodyPr>
          <a:lstStyle>
            <a:lvl1pPr marL="0" indent="0" algn="r">
              <a:buNone/>
              <a:defRPr sz="1400" b="0">
                <a:solidFill>
                  <a:srgbClr val="ECEAD1"/>
                </a:solidFill>
                <a:effectLst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38533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75352"/>
            <a:ext cx="7886700" cy="6926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4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" y="1369219"/>
            <a:ext cx="3874984" cy="32635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8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273844"/>
            <a:ext cx="7886700" cy="994172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6747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 userDrawn="1"/>
        </p:nvSpPr>
        <p:spPr>
          <a:xfrm>
            <a:off x="0" y="0"/>
            <a:ext cx="9144000" cy="139304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1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6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7" r:id="rId3"/>
    <p:sldLayoutId id="2147483676" r:id="rId4"/>
    <p:sldLayoutId id="2147483662" r:id="rId5"/>
    <p:sldLayoutId id="2147483664" r:id="rId6"/>
    <p:sldLayoutId id="2147483672" r:id="rId7"/>
    <p:sldLayoutId id="2147483675" r:id="rId8"/>
    <p:sldLayoutId id="2147483665" r:id="rId9"/>
    <p:sldLayoutId id="2147483666" r:id="rId10"/>
    <p:sldLayoutId id="2147483671" r:id="rId11"/>
    <p:sldLayoutId id="2147483667" r:id="rId12"/>
    <p:sldLayoutId id="2147483670" r:id="rId13"/>
    <p:sldLayoutId id="2147483668" r:id="rId14"/>
    <p:sldLayoutId id="2147483673" r:id="rId15"/>
    <p:sldLayoutId id="2147483669" r:id="rId16"/>
    <p:sldLayoutId id="2147483678" r:id="rId17"/>
    <p:sldLayoutId id="2147483674" r:id="rId18"/>
    <p:sldLayoutId id="2147483680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ersonbdalton/ISM6208_GAs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6DCE-5506-AE49-9AA5-4EB0B252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 Assignment: Dimensional 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915A3-AD07-F048-8B5A-7D44B354D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ISM6208.020U23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854F3-E1E6-B445-9497-094416CE94B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Dalton Anderson &amp; Kevin Hitt   |   June 2023</a:t>
            </a:r>
          </a:p>
        </p:txBody>
      </p:sp>
    </p:spTree>
    <p:extLst>
      <p:ext uri="{BB962C8B-B14F-4D97-AF65-F5344CB8AC3E}">
        <p14:creationId xmlns:p14="http://schemas.microsoft.com/office/powerpoint/2010/main" val="107824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53241056-5BF4-4CE8-604C-EDFE32F03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6227"/>
            <a:ext cx="7772400" cy="437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4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E0A18090-C6A3-3476-25DA-72C96FD4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6595"/>
            <a:ext cx="7772400" cy="26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7E3C41A3-DD8C-66D9-FF66-4676293B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2186"/>
            <a:ext cx="7772400" cy="3697356"/>
          </a:xfrm>
          <a:prstGeom prst="rect">
            <a:avLst/>
          </a:prstGeom>
        </p:spPr>
      </p:pic>
      <p:pic>
        <p:nvPicPr>
          <p:cNvPr id="5" name="Picture 4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568D6F91-181E-AA0E-5E22-3F3E7A7F8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3631842"/>
            <a:ext cx="7480300" cy="1295400"/>
          </a:xfrm>
          <a:prstGeom prst="rect">
            <a:avLst/>
          </a:prstGeom>
          <a:effectLst>
            <a:outerShdw blurRad="114300" dist="88900" dir="6600000" sx="102000" sy="102000" algn="tl" rotWithShape="0">
              <a:srgbClr val="7E96A0">
                <a:alpha val="8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198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D30867-18C0-2B1D-C869-1022C188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" y="658997"/>
            <a:ext cx="9079810" cy="3088056"/>
          </a:xfrm>
          <a:prstGeom prst="rect">
            <a:avLst/>
          </a:prstGeom>
        </p:spPr>
      </p:pic>
      <p:pic>
        <p:nvPicPr>
          <p:cNvPr id="6" name="Picture 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0E79AD77-B2BA-3E5C-6C20-6AB77CFA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289300"/>
            <a:ext cx="5842000" cy="1308100"/>
          </a:xfrm>
          <a:prstGeom prst="rect">
            <a:avLst/>
          </a:prstGeom>
          <a:effectLst>
            <a:outerShdw blurRad="114300" dist="88900" dir="6600000" sx="102000" sy="102000" algn="tl" rotWithShape="0">
              <a:srgbClr val="7E96A0">
                <a:alpha val="8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992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95F7F9EA-C2BE-DA0F-3CAF-9A89536A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2" y="622593"/>
            <a:ext cx="8846895" cy="321391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C1E4DA-8D48-5A6C-F8DD-D84AE0B7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49" y="3442804"/>
            <a:ext cx="3771900" cy="787400"/>
          </a:xfrm>
          <a:prstGeom prst="rect">
            <a:avLst/>
          </a:prstGeom>
          <a:effectLst>
            <a:outerShdw blurRad="114300" dist="88900" dir="6600000" sx="102000" sy="102000" algn="tl" rotWithShape="0">
              <a:srgbClr val="7E96A0">
                <a:alpha val="8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0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5607-1E90-074F-AA80-601FD6A3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5143500"/>
          </a:xfrm>
        </p:spPr>
        <p:txBody>
          <a:bodyPr/>
          <a:lstStyle/>
          <a:p>
            <a:r>
              <a:rPr lang="en-US" dirty="0"/>
              <a:t>Part B: </a:t>
            </a:r>
            <a:br>
              <a:rPr lang="en-US" dirty="0"/>
            </a:br>
            <a:r>
              <a:rPr lang="en-US" dirty="0"/>
              <a:t>Dimensional Model for Data of Your Choice</a:t>
            </a:r>
          </a:p>
        </p:txBody>
      </p:sp>
    </p:spTree>
    <p:extLst>
      <p:ext uri="{BB962C8B-B14F-4D97-AF65-F5344CB8AC3E}">
        <p14:creationId xmlns:p14="http://schemas.microsoft.com/office/powerpoint/2010/main" val="2019853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>
                <a:latin typeface="Arial"/>
                <a:cs typeface="Arial"/>
              </a:rPr>
              <a:t>Part B – Consumer Financial Protection Bureau Mortgage Delinquency Rates from 2008 to 2022-09</a:t>
            </a:r>
            <a:endParaRPr lang="en-US" sz="1200" b="0" dirty="0">
              <a:solidFill>
                <a:srgbClr val="2D3B45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4935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A80516B-A36A-FEDD-92DF-C7B2562F9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1" y="859391"/>
            <a:ext cx="9149478" cy="4283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Part B – Entity Relationship Diagram (ERD)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0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Arial"/>
                <a:cs typeface="Arial"/>
              </a:rPr>
              <a:t>Part B – Tables Preview ETL (2)</a:t>
            </a:r>
            <a:endParaRPr lang="en-US" sz="2700" dirty="0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0A228CDE-37D8-F79B-3AA2-06F04D067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203" y="1542010"/>
            <a:ext cx="3507632" cy="143989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6B5407-B281-912E-55E1-5FB18F7E74CF}"/>
              </a:ext>
            </a:extLst>
          </p:cNvPr>
          <p:cNvSpPr txBox="1"/>
          <p:nvPr/>
        </p:nvSpPr>
        <p:spPr>
          <a:xfrm>
            <a:off x="580029" y="1143000"/>
            <a:ext cx="53908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rgbClr val="CFC493"/>
                </a:solidFill>
                <a:latin typeface="Arial"/>
                <a:ea typeface="+mj-ea"/>
                <a:cs typeface="Arial"/>
              </a:rPr>
              <a:t>CountyMortgagesPercent-30-89Day</a:t>
            </a:r>
          </a:p>
        </p:txBody>
      </p:sp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CC9E25A6-23F1-D015-88D4-287751B2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08003"/>
            <a:ext cx="2743200" cy="1185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BAB436-4F41-D609-7E5F-F369634BFEDA}"/>
              </a:ext>
            </a:extLst>
          </p:cNvPr>
          <p:cNvSpPr txBox="1"/>
          <p:nvPr/>
        </p:nvSpPr>
        <p:spPr>
          <a:xfrm>
            <a:off x="720771" y="3164575"/>
            <a:ext cx="53908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FC493"/>
                </a:solidFill>
                <a:latin typeface="Arial"/>
                <a:ea typeface="+mj-ea"/>
                <a:cs typeface="Arial"/>
              </a:rPr>
              <a:t>County-30-89 Cleaned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B0AD74-9E64-5866-BC5E-767B7F9AB0A7}"/>
              </a:ext>
            </a:extLst>
          </p:cNvPr>
          <p:cNvSpPr txBox="1"/>
          <p:nvPr/>
        </p:nvSpPr>
        <p:spPr>
          <a:xfrm>
            <a:off x="4571146" y="1870845"/>
            <a:ext cx="299936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i="1" dirty="0">
                <a:solidFill>
                  <a:srgbClr val="466069"/>
                </a:solidFill>
              </a:rPr>
              <a:t>*</a:t>
            </a:r>
            <a:r>
              <a:rPr lang="en-US" sz="1100" b="1" i="1" dirty="0">
                <a:solidFill>
                  <a:srgbClr val="466069"/>
                </a:solidFill>
              </a:rPr>
              <a:t>Note</a:t>
            </a:r>
            <a:r>
              <a:rPr lang="en-US" sz="1100" i="1" dirty="0">
                <a:solidFill>
                  <a:srgbClr val="466069"/>
                </a:solidFill>
              </a:rPr>
              <a:t>: The majority of time in Part B was dedicated to the ETL process (Extract, Transform, Load). This process entailed constructing a macro for each state, county, and metropolitan area file to change the date format from column-based to row-based.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15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0B88D-3E31-B8CC-85CA-430534D5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>
                <a:latin typeface="Arial"/>
                <a:cs typeface="Arial"/>
              </a:rPr>
              <a:t>Part B – Tables Preview ETL Macro (3)</a:t>
            </a:r>
            <a:endParaRPr lang="en-US" sz="2700" b="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479789E-76FE-DF90-EF3F-39CBFB22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91" y="1628364"/>
            <a:ext cx="4410786" cy="3515972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11E3EB79-EC12-9816-8683-C76949FFF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529" y="1539816"/>
            <a:ext cx="4860808" cy="3600433"/>
          </a:xfrm>
        </p:spPr>
      </p:pic>
    </p:spTree>
    <p:extLst>
      <p:ext uri="{BB962C8B-B14F-4D97-AF65-F5344CB8AC3E}">
        <p14:creationId xmlns:p14="http://schemas.microsoft.com/office/powerpoint/2010/main" val="122761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55607-1E90-074F-AA80-601FD6A3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5143500"/>
          </a:xfrm>
        </p:spPr>
        <p:txBody>
          <a:bodyPr/>
          <a:lstStyle/>
          <a:p>
            <a:r>
              <a:rPr lang="en-US" dirty="0"/>
              <a:t>Part A: </a:t>
            </a:r>
            <a:br>
              <a:rPr lang="en-US" dirty="0"/>
            </a:br>
            <a:r>
              <a:rPr lang="en-US" dirty="0"/>
              <a:t>Dimensional Design for Stock Market Data</a:t>
            </a:r>
          </a:p>
        </p:txBody>
      </p:sp>
    </p:spTree>
    <p:extLst>
      <p:ext uri="{BB962C8B-B14F-4D97-AF65-F5344CB8AC3E}">
        <p14:creationId xmlns:p14="http://schemas.microsoft.com/office/powerpoint/2010/main" val="312327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latin typeface="Arial"/>
                <a:cs typeface="Arial"/>
              </a:rPr>
              <a:t>Part B – Tables Preview mort_delinq_stats_30_89_state (4)</a:t>
            </a:r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C712D45E-6501-F629-E521-7E09A8FA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0" y="1187849"/>
            <a:ext cx="8944581" cy="3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71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Arial"/>
                <a:cs typeface="Arial"/>
              </a:rPr>
              <a:t>Part B – Tables Preview CPI (5)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448FD97-0C4E-066B-AF0B-5D767A02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23991"/>
            <a:ext cx="2962072" cy="35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82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Arial"/>
                <a:cs typeface="Arial"/>
              </a:rPr>
              <a:t>Part B – SQL Preview CPI Roll-up</a:t>
            </a:r>
          </a:p>
        </p:txBody>
      </p:sp>
      <p:pic>
        <p:nvPicPr>
          <p:cNvPr id="3" name="Picture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D22A7E7-AEE7-3E54-CDEA-2CC955FE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" y="1467023"/>
            <a:ext cx="9133054" cy="265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89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>
                <a:latin typeface="Arial"/>
                <a:cs typeface="Arial"/>
              </a:rPr>
              <a:t>Part B – SQL Preview mort_delinq_stats_30_89_state Roll-up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541E19-C4ED-D154-86F5-5243B16C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" y="1547296"/>
            <a:ext cx="9133056" cy="23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43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Arial"/>
                <a:cs typeface="Arial"/>
              </a:rPr>
              <a:t>Part B – SQL Preview Cartesian join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E80662-EC8B-9F5C-35CE-82A879BA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" y="1605984"/>
            <a:ext cx="5496790" cy="199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07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1BF70E2-3D52-0ED2-B658-2B157F822FED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5143500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B44F3-03ED-930A-933A-375800A2919E}"/>
              </a:ext>
            </a:extLst>
          </p:cNvPr>
          <p:cNvSpPr txBox="1"/>
          <p:nvPr/>
        </p:nvSpPr>
        <p:spPr>
          <a:xfrm>
            <a:off x="1" y="3888188"/>
            <a:ext cx="9144000" cy="12234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u="sng" dirty="0">
                <a:solidFill>
                  <a:srgbClr val="0070C0"/>
                </a:solidFill>
                <a:hlinkClick r:id="rId2"/>
              </a:rPr>
              <a:t>GITHUB</a:t>
            </a:r>
            <a:r>
              <a:rPr lang="en-US" sz="1600" u="sng">
                <a:solidFill>
                  <a:srgbClr val="0070C0"/>
                </a:solidFill>
              </a:rPr>
              <a:t> LINK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400" i="1" dirty="0">
                <a:solidFill>
                  <a:schemeClr val="bg1"/>
                </a:solidFill>
              </a:rPr>
              <a:t>anderson669@usf.edu</a:t>
            </a:r>
          </a:p>
          <a:p>
            <a:pPr algn="ctr"/>
            <a:r>
              <a:rPr lang="en-US" sz="1400" i="1" dirty="0">
                <a:solidFill>
                  <a:schemeClr val="bg1"/>
                </a:solidFill>
              </a:rPr>
              <a:t>kevinhitt@usf.edu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37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A – Entity Relationship Diagram (ERD)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CCD35C-4275-B26E-26C1-05B540B9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85" y="1268015"/>
            <a:ext cx="5125830" cy="3639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F078EB-64BD-5FF0-66EF-99943078D8B2}"/>
              </a:ext>
            </a:extLst>
          </p:cNvPr>
          <p:cNvSpPr txBox="1"/>
          <p:nvPr/>
        </p:nvSpPr>
        <p:spPr>
          <a:xfrm>
            <a:off x="6400800" y="3641697"/>
            <a:ext cx="2129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466069"/>
                </a:solidFill>
              </a:rPr>
              <a:t>*</a:t>
            </a:r>
            <a:r>
              <a:rPr lang="en-US" sz="1100" b="1" i="1" dirty="0">
                <a:solidFill>
                  <a:srgbClr val="466069"/>
                </a:solidFill>
              </a:rPr>
              <a:t>Note</a:t>
            </a:r>
            <a:r>
              <a:rPr lang="en-US" sz="1100" i="1" dirty="0">
                <a:solidFill>
                  <a:srgbClr val="466069"/>
                </a:solidFill>
              </a:rPr>
              <a:t>: Table capitalization</a:t>
            </a:r>
          </a:p>
          <a:p>
            <a:r>
              <a:rPr lang="en-US" sz="1100" i="1" dirty="0">
                <a:solidFill>
                  <a:srgbClr val="466069"/>
                </a:solidFill>
              </a:rPr>
              <a:t>and prepending of “PEARL_” </a:t>
            </a:r>
          </a:p>
          <a:p>
            <a:r>
              <a:rPr lang="en-US" sz="1100" i="1" dirty="0">
                <a:solidFill>
                  <a:srgbClr val="466069"/>
                </a:solidFill>
              </a:rPr>
              <a:t>group label may vary between</a:t>
            </a:r>
          </a:p>
          <a:p>
            <a:r>
              <a:rPr lang="en-US" sz="1100" i="1" dirty="0">
                <a:solidFill>
                  <a:srgbClr val="466069"/>
                </a:solidFill>
              </a:rPr>
              <a:t>ERD, descriptions, and queries</a:t>
            </a:r>
          </a:p>
        </p:txBody>
      </p:sp>
    </p:spTree>
    <p:extLst>
      <p:ext uri="{BB962C8B-B14F-4D97-AF65-F5344CB8AC3E}">
        <p14:creationId xmlns:p14="http://schemas.microsoft.com/office/powerpoint/2010/main" val="318393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Part A – Tables Preview (1)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EEB338-5C28-47A2-36EA-211DBC215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440164"/>
            <a:ext cx="7581072" cy="1256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5D544-7934-BD50-11C0-E264E10D9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89193"/>
            <a:ext cx="7581072" cy="137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89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Part A – Tables Preview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B571A-B0E2-CCA3-FD3B-FB65EB92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70864"/>
            <a:ext cx="6301409" cy="1221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F75F0-C50A-3322-123C-EAA3A7F53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91869"/>
            <a:ext cx="4410489" cy="21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6D8C-F246-7943-AC9F-D2F028CF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Part A – Design Notes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33B7B-6011-4957-7192-7AFA5A9F885B}"/>
              </a:ext>
            </a:extLst>
          </p:cNvPr>
          <p:cNvSpPr txBox="1"/>
          <p:nvPr/>
        </p:nvSpPr>
        <p:spPr>
          <a:xfrm>
            <a:off x="628650" y="1268015"/>
            <a:ext cx="7886700" cy="730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How would you extend the design to handle complexities like </a:t>
            </a:r>
            <a:r>
              <a:rPr lang="en-US" sz="1400" b="1" i="1" dirty="0"/>
              <a:t>stock splits</a:t>
            </a:r>
            <a:r>
              <a:rPr lang="en-US" sz="1400" i="1" dirty="0"/>
              <a:t> (or reverse stock splits), </a:t>
            </a:r>
            <a:r>
              <a:rPr lang="en-US" sz="1400" b="1" i="1" dirty="0"/>
              <a:t>mergers and acquisitions</a:t>
            </a:r>
            <a:r>
              <a:rPr lang="en-US" sz="1400" i="1" dirty="0"/>
              <a:t>, or changes in business itself such as </a:t>
            </a:r>
            <a:r>
              <a:rPr lang="en-US" sz="1400" b="1" i="1" dirty="0"/>
              <a:t>new sectors</a:t>
            </a:r>
            <a:r>
              <a:rPr lang="en-US" sz="1400" i="1" dirty="0"/>
              <a:t>?</a:t>
            </a:r>
          </a:p>
          <a:p>
            <a:r>
              <a:rPr lang="en-US" i="1" dirty="0"/>
              <a:t>Free to extend the project by adding any additional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15E33-2FCA-822A-748D-03F6BD3B482C}"/>
              </a:ext>
            </a:extLst>
          </p:cNvPr>
          <p:cNvSpPr txBox="1"/>
          <p:nvPr/>
        </p:nvSpPr>
        <p:spPr>
          <a:xfrm>
            <a:off x="628650" y="2035975"/>
            <a:ext cx="539048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Stock_Splits</a:t>
            </a:r>
            <a:r>
              <a:rPr lang="en-US" sz="1600" dirty="0"/>
              <a:t> table created to track when splits occur and how they affected the stock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Mergers_Acquisitions</a:t>
            </a:r>
            <a:r>
              <a:rPr lang="en-US" sz="1600" b="1" dirty="0"/>
              <a:t> </a:t>
            </a:r>
            <a:r>
              <a:rPr lang="en-US" sz="1600" dirty="0"/>
              <a:t>table created to track consolidation of companies.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u="sng" dirty="0" err="1"/>
              <a:t>Effective_Date</a:t>
            </a:r>
            <a:r>
              <a:rPr lang="en-US" sz="1600" i="1" dirty="0"/>
              <a:t>, </a:t>
            </a:r>
            <a:r>
              <a:rPr lang="en-US" sz="1600" i="1" u="sng" dirty="0" err="1"/>
              <a:t>End_Date</a:t>
            </a:r>
            <a:r>
              <a:rPr lang="en-US" sz="1600" i="1" dirty="0"/>
              <a:t>, </a:t>
            </a:r>
            <a:r>
              <a:rPr lang="en-US" sz="1600" i="1" u="sng" dirty="0" err="1"/>
              <a:t>Current_Flag</a:t>
            </a:r>
            <a:r>
              <a:rPr lang="en-US" sz="1600" u="sng" dirty="0"/>
              <a:t> </a:t>
            </a:r>
            <a:r>
              <a:rPr lang="en-US" sz="1600" dirty="0"/>
              <a:t>added to </a:t>
            </a:r>
            <a:r>
              <a:rPr lang="en-US" sz="1600" b="1" dirty="0"/>
              <a:t>SP500_Stocks</a:t>
            </a:r>
            <a:r>
              <a:rPr lang="en-US" sz="1600" dirty="0"/>
              <a:t> table as SCD to preserve the history sectors the companies have been in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FRED_UNRATE </a:t>
            </a:r>
            <a:r>
              <a:rPr lang="en-US" sz="1600" dirty="0"/>
              <a:t>table</a:t>
            </a:r>
            <a:r>
              <a:rPr lang="en-US" sz="1600" b="1" dirty="0"/>
              <a:t> </a:t>
            </a:r>
            <a:r>
              <a:rPr lang="en-US" sz="1600" dirty="0"/>
              <a:t>added to design (67 years monthly unemployment rate data)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020A28-D438-A892-6391-194FA8AD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137" y="2829045"/>
            <a:ext cx="2950184" cy="1424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2DD224-D8B5-67B9-A074-2D17BF2D3E64}"/>
              </a:ext>
            </a:extLst>
          </p:cNvPr>
          <p:cNvSpPr txBox="1"/>
          <p:nvPr/>
        </p:nvSpPr>
        <p:spPr>
          <a:xfrm>
            <a:off x="6410438" y="4235522"/>
            <a:ext cx="21675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466069"/>
                </a:solidFill>
              </a:rPr>
              <a:t>Figure 1: Base design modified</a:t>
            </a:r>
          </a:p>
        </p:txBody>
      </p:sp>
    </p:spTree>
    <p:extLst>
      <p:ext uri="{BB962C8B-B14F-4D97-AF65-F5344CB8AC3E}">
        <p14:creationId xmlns:p14="http://schemas.microsoft.com/office/powerpoint/2010/main" val="2911626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147CD2B4-7FE7-02F4-5966-C5FF6DFBB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05" b="6380"/>
          <a:stretch/>
        </p:blipFill>
        <p:spPr>
          <a:xfrm>
            <a:off x="685800" y="679623"/>
            <a:ext cx="7772400" cy="42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B6349E-6C49-24B4-321C-FEB030CB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059592"/>
            <a:ext cx="5105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2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09CBCD64-7671-A6D4-EE6F-AB733E7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3337"/>
            <a:ext cx="7772400" cy="39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27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{59DB9003-08C6-A44B-B374-62BE413F1DB3}tf16401378</Template>
  <TotalTime>3112</TotalTime>
  <Words>229</Words>
  <Application>Microsoft Office PowerPoint</Application>
  <PresentationFormat>On-screen Show (16:9)</PresentationFormat>
  <Paragraphs>29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P1 Assignment: Dimensional Modeling</vt:lpstr>
      <vt:lpstr>Part A:  Dimensional Design for Stock Market Data</vt:lpstr>
      <vt:lpstr>Part A – Entity Relationship Diagram (ERD)</vt:lpstr>
      <vt:lpstr>Part A – Tables Preview (1)</vt:lpstr>
      <vt:lpstr>Part A – Tables Preview (2)</vt:lpstr>
      <vt:lpstr>Part A – Design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B:  Dimensional Model for Data of Your Choice</vt:lpstr>
      <vt:lpstr>Part B – Consumer Financial Protection Bureau Mortgage Delinquency Rates from 2008 to 2022-09</vt:lpstr>
      <vt:lpstr>Part B – Entity Relationship Diagram (ERD) (1)</vt:lpstr>
      <vt:lpstr>Part B – Tables Preview ETL (2)</vt:lpstr>
      <vt:lpstr>Part B – Tables Preview ETL Macro (3) </vt:lpstr>
      <vt:lpstr>Part B – Tables Preview mort_delinq_stats_30_89_state (4)</vt:lpstr>
      <vt:lpstr>Part B – Tables Preview CPI (5)</vt:lpstr>
      <vt:lpstr>Part B – SQL Preview CPI Roll-up</vt:lpstr>
      <vt:lpstr>Part B – SQL Preview mort_delinq_stats_30_89_state Roll-up</vt:lpstr>
      <vt:lpstr>Part B – SQL Preview Cartesian join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DiMercurio, Kyrstin</dc:creator>
  <cp:lastModifiedBy>Kevin Hitt</cp:lastModifiedBy>
  <cp:revision>186</cp:revision>
  <dcterms:created xsi:type="dcterms:W3CDTF">2019-11-06T18:18:56Z</dcterms:created>
  <dcterms:modified xsi:type="dcterms:W3CDTF">2023-06-07T22:27:33Z</dcterms:modified>
</cp:coreProperties>
</file>